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65" r:id="rId4"/>
    <p:sldId id="266" r:id="rId5"/>
    <p:sldId id="268" r:id="rId6"/>
    <p:sldId id="257" r:id="rId7"/>
    <p:sldId id="269" r:id="rId8"/>
    <p:sldId id="270" r:id="rId9"/>
    <p:sldId id="271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  <a:srgbClr val="852B7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64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67A1-7064-4316-85E8-B28E2D1DF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30603-55E1-4EC8-855E-270012C13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50664-72A9-4D85-843C-22D49A0D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6F8B-93CA-461E-87EB-E9A3D9D6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DEF79-D2D4-42DD-A668-CB63EF4E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8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B81F3-E34C-4B95-84B4-08D8DD01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162B0B-BE4F-4309-96FB-F59CE40DA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F7BBC-90E5-4FDB-A34D-FD3D14CA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6E34D-A608-42E6-973E-BD41CFCC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DD88F-64F8-400C-8CE9-A63DD3A1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1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753B5B-B993-40E1-BE0E-D7C4CFF565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FDC698-6D4C-4A87-A4D2-C79BB9E20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536EC-6D99-48D6-B7E1-1EC1F767C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A3547-E9AD-4260-82FB-D7D0AB54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A140C-AD56-4CC2-8967-F05FF9A9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8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E0736-764C-43DC-97CF-D3133BB7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4E06-548A-4E74-9FFE-72B1AA72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380D8-230D-4DFE-BE92-1374B723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25ABC-18EE-4D87-AAB1-1D85D885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BCCE6-67C2-4398-A8CB-5A2C12C0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3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4B7B-DCB3-46B0-9525-8E3AEFDA5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61334-D25B-4F8A-A055-38DFD79BB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93887-2EFF-4FDC-8E81-11BC7D35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703DF-6A4B-4411-9939-4C0A2BB5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FF4B4-FB31-4863-BB41-151FE475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5DE4-DDB3-4C37-B8BF-26F0B746B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0AA6B-6A3F-40AA-98AF-18D5213C7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B868E-4985-491C-B4F4-FB0951E62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AEEE5-9F24-4634-9809-8C739017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A5D1C-5367-48C4-9D15-72355563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6481C-3A5B-471B-A9F5-5BCEB05F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F058-2BC7-4A66-BB26-6784C38A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1D64B-D204-411F-BC46-B9DDFE34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6043B-003E-4E98-A133-41A2031EB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C72B9-76D1-4603-9AB7-8C915F4D1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7E5F4-D9E6-4D50-B546-48F20D7E5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DC145E-D79E-4418-9F20-B4DC4F0E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335550-7443-485C-BAE2-56F85D85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FCEDE-3DA7-42C7-A9E6-4CAEB4EB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7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64BA-73FE-4E4C-A627-C0ED95D7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D6858A-0E85-413C-9DD9-73899AC8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FDC2F-45AE-43F9-AB0A-13BDA1A4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2BB30-226B-4951-9EA4-266FD869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2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A1626-23A8-4E64-9AB5-562E37DF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EC1A2-1BC7-469C-A45D-9250EF21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3B315-8C2F-4851-A853-9CC7776D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C744-7592-42D1-913F-C9C99A8D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65F51-EBBE-400E-9700-4D227FB54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836BD-AA5C-48D0-951F-3AD1ECBB4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4B28C-78A7-4E34-B276-3EA9298AE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23BCE-37BD-47F7-963B-F1C679E5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FAB53-90D0-41D2-95C4-6FFB1C24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0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1AB8-E911-4B8E-B255-BD36ECE7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A272E-8E4D-4A27-BE9B-ADBDF82BA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A38AC-1B83-4373-BCB1-24CC6499C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CE6A-F3FD-4BF4-87E9-DE489866E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37968-EF73-4DF7-8F76-960ED899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6C04B-A962-42A3-864D-C554715E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2303B-3E5C-4931-8342-BD42B4D54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2A8B6-7704-490B-958C-F238E1F25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127F9-81FD-4FB7-9862-E95A842D7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8769B-A7E5-4024-B656-D59F0A38CE1A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6F1B7-E763-4C78-8288-36CD496B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731C-E62A-458F-8F84-A08BFBAE4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DBD35-B7A1-42AD-83CF-605A7C5E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7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BDB9CF-1539-4DF2-A5BF-E6E1B765E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67322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A4A9D5-F6DC-4C66-B7E6-70E6719AD6AD}"/>
              </a:ext>
            </a:extLst>
          </p:cNvPr>
          <p:cNvSpPr txBox="1"/>
          <p:nvPr/>
        </p:nvSpPr>
        <p:spPr>
          <a:xfrm>
            <a:off x="1878495" y="2826890"/>
            <a:ext cx="8647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Bernard MT Condensed" panose="02050806060905020404" pitchFamily="18" charset="0"/>
              </a:rPr>
              <a:t>REVISE FOR TEST :UNIT 5,6</a:t>
            </a:r>
          </a:p>
        </p:txBody>
      </p:sp>
    </p:spTree>
    <p:extLst>
      <p:ext uri="{BB962C8B-B14F-4D97-AF65-F5344CB8AC3E}">
        <p14:creationId xmlns:p14="http://schemas.microsoft.com/office/powerpoint/2010/main" val="4151442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90C69F-9222-4855-B97C-60127E1ED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00762" cy="27251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F2994E-362F-469B-A35A-A237AC970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6390" y="4113434"/>
            <a:ext cx="2749534" cy="27739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0351F65-ADDF-4945-A497-C1A1BEDB47DB}"/>
              </a:ext>
            </a:extLst>
          </p:cNvPr>
          <p:cNvSpPr txBox="1"/>
          <p:nvPr/>
        </p:nvSpPr>
        <p:spPr>
          <a:xfrm>
            <a:off x="3047172" y="785024"/>
            <a:ext cx="6097656" cy="223663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HOMEWORK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800" b="1" dirty="0">
                <a:solidFill>
                  <a:srgbClr val="0062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the vocabulary and structure</a:t>
            </a:r>
            <a:endParaRPr lang="en-US" sz="2800" dirty="0">
              <a:solidFill>
                <a:srgbClr val="0062A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800" b="1" dirty="0">
                <a:solidFill>
                  <a:srgbClr val="0062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</a:t>
            </a:r>
            <a:r>
              <a:rPr lang="en-US" sz="2800" b="1" dirty="0">
                <a:solidFill>
                  <a:srgbClr val="0062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 5 : Listen and read /46+47</a:t>
            </a:r>
            <a:endParaRPr lang="en-US" sz="2800" dirty="0">
              <a:solidFill>
                <a:srgbClr val="0062A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3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6A5F8-5BF5-430E-88E3-61E9A407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87DDF68-094B-4F84-B976-71A22BAC5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905" y="0"/>
            <a:ext cx="118466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" y="167425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I.MULTIPLE CHOICE:</a:t>
            </a:r>
            <a:endParaRPr lang="vi-VN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C06B5-DC2F-49EE-9057-237D5317B7F2}"/>
              </a:ext>
            </a:extLst>
          </p:cNvPr>
          <p:cNvSpPr txBox="1"/>
          <p:nvPr/>
        </p:nvSpPr>
        <p:spPr>
          <a:xfrm>
            <a:off x="369871" y="575356"/>
            <a:ext cx="11702264" cy="667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.Besides the recycling program , there are other program  such as___ funds for the poor, helping street children.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rising 		B. raising 		C.  getting		 D. giving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 does morning exercises regularly __________________  improve his health .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in order 	           	B. so as to                 	C. so that                       D. in order that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Some people learn any new words they _____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 come by 		B. come across          	C. come to                    D. come for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librarian asked us __________________ so much noise.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lphaUcPeriod"/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don’t make	            B. not make		C. not making		D. not to make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.The doctor advised him ____________ a rest and ________any heavy work.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to take- to do 	B. to take- don’t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 	C.to take- not do  	D.to take- not to do</a:t>
            </a: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547A8D5-5589-4000-A7AA-06BD0DBF72AB}"/>
              </a:ext>
            </a:extLst>
          </p:cNvPr>
          <p:cNvSpPr/>
          <p:nvPr/>
        </p:nvSpPr>
        <p:spPr>
          <a:xfrm>
            <a:off x="3078865" y="1747776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0D13704-1142-4808-BF15-CE97D48163DC}"/>
              </a:ext>
            </a:extLst>
          </p:cNvPr>
          <p:cNvSpPr/>
          <p:nvPr/>
        </p:nvSpPr>
        <p:spPr>
          <a:xfrm>
            <a:off x="3078865" y="2891694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C2D5797-7C90-4C3F-805D-F97E5005325B}"/>
              </a:ext>
            </a:extLst>
          </p:cNvPr>
          <p:cNvSpPr/>
          <p:nvPr/>
        </p:nvSpPr>
        <p:spPr>
          <a:xfrm>
            <a:off x="3078865" y="3977341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BED7D9-E468-458D-A0D1-1FC5A821B462}"/>
              </a:ext>
            </a:extLst>
          </p:cNvPr>
          <p:cNvSpPr/>
          <p:nvPr/>
        </p:nvSpPr>
        <p:spPr>
          <a:xfrm>
            <a:off x="8554379" y="5098569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1613B3-90E8-41EB-A690-35980C8531C8}"/>
              </a:ext>
            </a:extLst>
          </p:cNvPr>
          <p:cNvSpPr/>
          <p:nvPr/>
        </p:nvSpPr>
        <p:spPr>
          <a:xfrm>
            <a:off x="8554379" y="6173934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2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90C69F-9222-4855-B97C-60127E1ED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00762" cy="27251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F2994E-362F-469B-A35A-A237AC970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6583" y="4411385"/>
            <a:ext cx="2749534" cy="27739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966430E-BF8C-458B-88D1-9AA817EF5ED5}"/>
              </a:ext>
            </a:extLst>
          </p:cNvPr>
          <p:cNvSpPr txBox="1"/>
          <p:nvPr/>
        </p:nvSpPr>
        <p:spPr>
          <a:xfrm>
            <a:off x="1345920" y="626723"/>
            <a:ext cx="11311842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8575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 is study again something that you have learnt, before an exam.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A. Revision	        B. Experiment  		 C .Practice		D. Semester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AC7327-6ED6-4D79-9A82-52AE3E5C9206}"/>
              </a:ext>
            </a:extLst>
          </p:cNvPr>
          <p:cNvSpPr txBox="1"/>
          <p:nvPr/>
        </p:nvSpPr>
        <p:spPr>
          <a:xfrm>
            <a:off x="1345914" y="1726058"/>
            <a:ext cx="111680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If you want to take part in the activities of the club, you must _____________ this application form.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fill out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come over	       C. find out	            D. look after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686F82-D78A-4692-BD09-F8F44AC6D0B5}"/>
              </a:ext>
            </a:extLst>
          </p:cNvPr>
          <p:cNvSpPr txBox="1"/>
          <p:nvPr/>
        </p:nvSpPr>
        <p:spPr>
          <a:xfrm>
            <a:off x="1345914" y="2926387"/>
            <a:ext cx="102741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Her teacher is always proud _________________ her.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828800" algn="l"/>
                <a:tab pos="3486150" algn="l"/>
                <a:tab pos="5029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about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of	                            C. on	                         D. with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47BAFB-CE14-4B2C-B1C7-BA35E2229731}"/>
              </a:ext>
            </a:extLst>
          </p:cNvPr>
          <p:cNvSpPr txBox="1"/>
          <p:nvPr/>
        </p:nvSpPr>
        <p:spPr>
          <a:xfrm>
            <a:off x="1345914" y="3883868"/>
            <a:ext cx="117844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people learn any new words they _____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 come by 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come across                  C. come to                   D. come for </a:t>
            </a:r>
            <a:endParaRPr lang="en-US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6D97C91-C7F2-4472-A1F2-92E602E26ECC}"/>
              </a:ext>
            </a:extLst>
          </p:cNvPr>
          <p:cNvSpPr txBox="1"/>
          <p:nvPr/>
        </p:nvSpPr>
        <p:spPr>
          <a:xfrm>
            <a:off x="780836" y="4848328"/>
            <a:ext cx="11404314" cy="1653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_____________ is very necessary in learning languages.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0" algn="l"/>
                <a:tab pos="3086100" algn="l"/>
                <a:tab pos="44577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A. Rearrangement          B. Repetition	        C. Revision	        D. Revival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  <a:tab pos="2971800" algn="l"/>
                <a:tab pos="4343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He asked me __________ the door.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  <a:tab pos="2971800" algn="l"/>
                <a:tab pos="43434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open		B. opening 	                    C. opened 	        D. to open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63926A2-409A-4A39-B4EA-E37746BBE4DE}"/>
              </a:ext>
            </a:extLst>
          </p:cNvPr>
          <p:cNvSpPr/>
          <p:nvPr/>
        </p:nvSpPr>
        <p:spPr>
          <a:xfrm>
            <a:off x="1478665" y="1302330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CC34A3-1BBC-4ADA-9D32-1C345898B3BB}"/>
              </a:ext>
            </a:extLst>
          </p:cNvPr>
          <p:cNvSpPr/>
          <p:nvPr/>
        </p:nvSpPr>
        <p:spPr>
          <a:xfrm>
            <a:off x="1302701" y="2453109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7A3089-4D4A-43FF-9D25-4D8334FC7B46}"/>
              </a:ext>
            </a:extLst>
          </p:cNvPr>
          <p:cNvSpPr/>
          <p:nvPr/>
        </p:nvSpPr>
        <p:spPr>
          <a:xfrm>
            <a:off x="3710236" y="3292047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1F3399B-BA5D-4F39-ABDE-3D8BBECE21B7}"/>
              </a:ext>
            </a:extLst>
          </p:cNvPr>
          <p:cNvSpPr/>
          <p:nvPr/>
        </p:nvSpPr>
        <p:spPr>
          <a:xfrm>
            <a:off x="3697228" y="4253471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625695C-3FFE-4C97-BF09-5A3DAE9A4B47}"/>
              </a:ext>
            </a:extLst>
          </p:cNvPr>
          <p:cNvSpPr/>
          <p:nvPr/>
        </p:nvSpPr>
        <p:spPr>
          <a:xfrm>
            <a:off x="6813657" y="5213988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A6EC360-3479-4AB7-AE84-BD41CFF1DE9D}"/>
              </a:ext>
            </a:extLst>
          </p:cNvPr>
          <p:cNvSpPr/>
          <p:nvPr/>
        </p:nvSpPr>
        <p:spPr>
          <a:xfrm>
            <a:off x="9617983" y="6043564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5BF85-12B5-4DC3-9CD3-F0D5897FC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40" y="339046"/>
            <a:ext cx="11770760" cy="6174769"/>
          </a:xfrm>
        </p:spPr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learn words............................different ways.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in			B. of			C. on    		D. from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 parents want them........................their Spanish.</a:t>
            </a:r>
            <a:endParaRPr lang="en-US" sz="23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improve		B. to improve		C. improving   		D. improved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asked me..........................to use these machines.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what		B. which		C. how			D. who</a:t>
            </a:r>
            <a:endParaRPr lang="en-US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1371600" algn="l"/>
                <a:tab pos="2743200" algn="l"/>
                <a:tab pos="4000500" algn="l"/>
              </a:tabLst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language learners write new words on a small piece of paper and ______it  somewhere in their house to learn words at any time.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lphaUcPeriod"/>
              <a:tabLst>
                <a:tab pos="228600" algn="l"/>
                <a:tab pos="1371600" algn="l"/>
                <a:tab pos="2743200" algn="l"/>
                <a:tab pos="4000500" algn="l"/>
              </a:tabLst>
            </a:pP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highlight      	B. underline   		C. stick	     		D. revise</a:t>
            </a:r>
          </a:p>
          <a:p>
            <a:pPr marL="0" marR="0" lvl="0" indent="0" algn="just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16.I know you worked really _________ this semester. </a:t>
            </a:r>
          </a:p>
          <a:p>
            <a:pPr marL="0" marR="0" lvl="0" indent="0" algn="just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A. hard                         B. hardly                        C. hardest            	D. harder</a:t>
            </a:r>
          </a:p>
          <a:p>
            <a:pPr marL="0" marR="0" lvl="0" indent="0" algn="just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17.She gave me a form and told me to _____ . </a:t>
            </a:r>
          </a:p>
          <a:p>
            <a:pPr marL="0" marR="0" lvl="0" indent="0" algn="just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A. fill it                       B. fill it out                      C. fill out it          	D. fill in it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lphaUcPeriod"/>
              <a:tabLst>
                <a:tab pos="228600" algn="l"/>
                <a:tab pos="1371600" algn="l"/>
                <a:tab pos="2743200" algn="l"/>
                <a:tab pos="4000500" algn="l"/>
              </a:tabLst>
            </a:pP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974A784-6F9F-4C65-B5AF-B69F548CC6D5}"/>
              </a:ext>
            </a:extLst>
          </p:cNvPr>
          <p:cNvSpPr/>
          <p:nvPr/>
        </p:nvSpPr>
        <p:spPr>
          <a:xfrm>
            <a:off x="421240" y="807535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B950A5-D6F7-44E5-B4ED-326FEA642755}"/>
              </a:ext>
            </a:extLst>
          </p:cNvPr>
          <p:cNvSpPr/>
          <p:nvPr/>
        </p:nvSpPr>
        <p:spPr>
          <a:xfrm>
            <a:off x="3088240" y="1798135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66DF4AF-BD56-4358-99C4-7ABB67D10386}"/>
              </a:ext>
            </a:extLst>
          </p:cNvPr>
          <p:cNvSpPr/>
          <p:nvPr/>
        </p:nvSpPr>
        <p:spPr>
          <a:xfrm>
            <a:off x="5849420" y="2636335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9E29DD-AA55-4ED6-9469-49CD6BDB6D3B}"/>
              </a:ext>
            </a:extLst>
          </p:cNvPr>
          <p:cNvSpPr/>
          <p:nvPr/>
        </p:nvSpPr>
        <p:spPr>
          <a:xfrm>
            <a:off x="5867400" y="4163410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64427F-005B-4BE0-A3F5-A889DCECFC9F}"/>
              </a:ext>
            </a:extLst>
          </p:cNvPr>
          <p:cNvSpPr/>
          <p:nvPr/>
        </p:nvSpPr>
        <p:spPr>
          <a:xfrm>
            <a:off x="396166" y="5368649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3BDF46E-962A-4D2F-B5D5-26A19D8A6105}"/>
              </a:ext>
            </a:extLst>
          </p:cNvPr>
          <p:cNvSpPr/>
          <p:nvPr/>
        </p:nvSpPr>
        <p:spPr>
          <a:xfrm>
            <a:off x="2979383" y="6419046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4F564-A77C-40CB-ACC7-1C84A44F7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328774"/>
            <a:ext cx="11179139" cy="5879012"/>
          </a:xfr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18.She told me ________ you this dictionary.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43450" algn="l"/>
                <a:tab pos="4914900" algn="l"/>
              </a:tabLst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give                       B. gave                      C. </a:t>
            </a:r>
            <a:r>
              <a:rPr kumimoji="0" lang="en-US" sz="2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giving                                       D. to give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71450" algn="l"/>
                <a:tab pos="571500" algn="l"/>
                <a:tab pos="1200150" algn="l"/>
                <a:tab pos="1485900" algn="l"/>
                <a:tab pos="2286000" algn="l"/>
                <a:tab pos="2571750" algn="l"/>
                <a:tab pos="3314700" algn="l"/>
                <a:tab pos="3543300" algn="l"/>
              </a:tabLst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19.Mark is French, so English isn’t his ……………………………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171450" algn="l"/>
                <a:tab pos="1200150" algn="l"/>
                <a:tab pos="2286000" algn="l"/>
                <a:tab pos="3314700" algn="l"/>
                <a:tab pos="3543300" algn="l"/>
              </a:tabLst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second language	B. foreign language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C. mother tongue 		D. mother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20.I’ll try my best________________ her.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571500" algn="l"/>
                <a:tab pos="2171700" algn="l"/>
                <a:tab pos="3657600" algn="l"/>
                <a:tab pos="5029200" algn="l"/>
              </a:tabLst>
              <a:defRPr/>
            </a:pP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help          B. helping	C. helps               D. to help</a:t>
            </a:r>
          </a:p>
          <a:p>
            <a:pPr marL="0" marR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21.It is better for us _____________the important words in our lessons.</a:t>
            </a: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  <a:tab pos="2171700" algn="l"/>
                <a:tab pos="3657600" algn="l"/>
                <a:tab pos="5029200" algn="l"/>
              </a:tabLst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underline     B. underlined    C. to underline            D.  underlining</a:t>
            </a:r>
          </a:p>
          <a:p>
            <a:pPr marL="0" marR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22.In your opinion, what is the best way to_____________ new words? </a:t>
            </a: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  <a:tab pos="2171700" algn="l"/>
                <a:tab pos="3657600" algn="l"/>
                <a:tab pos="5029200" algn="l"/>
              </a:tabLst>
            </a:pPr>
            <a:r>
              <a:rPr lang="en-US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A.forget</a:t>
            </a: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B. used               C. memorize              D.  copy</a:t>
            </a:r>
          </a:p>
          <a:p>
            <a:pPr marL="0" marR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23.Vietnamese is our________________.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indent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voice        B. speech              C. speaking                 D.  mother tongue</a:t>
            </a:r>
          </a:p>
          <a:p>
            <a:pPr marL="0" indent="0">
              <a:buNone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FBFC47F-8CAE-4CF9-B50D-29B50D7278F4}"/>
              </a:ext>
            </a:extLst>
          </p:cNvPr>
          <p:cNvSpPr/>
          <p:nvPr/>
        </p:nvSpPr>
        <p:spPr>
          <a:xfrm>
            <a:off x="8277423" y="844997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195425F-8A49-41CF-9D8E-5A46F49B87A1}"/>
              </a:ext>
            </a:extLst>
          </p:cNvPr>
          <p:cNvSpPr/>
          <p:nvPr/>
        </p:nvSpPr>
        <p:spPr>
          <a:xfrm>
            <a:off x="4710210" y="1865437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56FC63-372C-4D0B-AC5C-8E55A705B99C}"/>
              </a:ext>
            </a:extLst>
          </p:cNvPr>
          <p:cNvSpPr/>
          <p:nvPr/>
        </p:nvSpPr>
        <p:spPr>
          <a:xfrm>
            <a:off x="5638800" y="2809922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0AA3E3B-87C1-486C-8992-FC609037F520}"/>
              </a:ext>
            </a:extLst>
          </p:cNvPr>
          <p:cNvSpPr/>
          <p:nvPr/>
        </p:nvSpPr>
        <p:spPr>
          <a:xfrm>
            <a:off x="3534553" y="3781323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8B49F1D-F726-4FD4-8E94-B8187648DFED}"/>
              </a:ext>
            </a:extLst>
          </p:cNvPr>
          <p:cNvSpPr/>
          <p:nvPr/>
        </p:nvSpPr>
        <p:spPr>
          <a:xfrm>
            <a:off x="3534553" y="4848123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190375-D5D8-4763-AA2B-042D945BF9D4}"/>
              </a:ext>
            </a:extLst>
          </p:cNvPr>
          <p:cNvSpPr/>
          <p:nvPr/>
        </p:nvSpPr>
        <p:spPr>
          <a:xfrm>
            <a:off x="5951181" y="5860494"/>
            <a:ext cx="457200" cy="4583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90C69F-9222-4855-B97C-60127E1ED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5094" y="-198560"/>
            <a:ext cx="2700762" cy="27251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F2994E-362F-469B-A35A-A237AC970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6390" y="4113434"/>
            <a:ext cx="2749534" cy="27739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7F0C3C-4948-49B9-BF6E-1DD8A6FCE92F}"/>
              </a:ext>
            </a:extLst>
          </p:cNvPr>
          <p:cNvSpPr txBox="1"/>
          <p:nvPr/>
        </p:nvSpPr>
        <p:spPr>
          <a:xfrm>
            <a:off x="1126671" y="295044"/>
            <a:ext cx="9938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WORDFORM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9F5C36-75E3-470E-BF51-6FCCBECA1C85}"/>
              </a:ext>
            </a:extLst>
          </p:cNvPr>
          <p:cNvSpPr txBox="1"/>
          <p:nvPr/>
        </p:nvSpPr>
        <p:spPr>
          <a:xfrm>
            <a:off x="626725" y="863030"/>
            <a:ext cx="11469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 did no revision for the exam, so the result was ..............................  ( satisfy )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is speaking in a ............................voice because she has a sore throat. ( softly)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is very...................................at English. ( well)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correct ……………………………of this word? (pronounce)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grammar book is …………………. both for classroom use and for independent study.  (suit) </a:t>
            </a:r>
            <a:r>
              <a:rPr lang="en-US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 are taught to have good …………..…………towards everybody. (behave)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It’s necessary to ………..…. when you learn a foreign language. (revision)</a:t>
            </a: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8.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 must …………………..harder next semester. (student)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25583C-F913-43E5-8B69-785FFEEA92A8}"/>
              </a:ext>
            </a:extLst>
          </p:cNvPr>
          <p:cNvSpPr txBox="1"/>
          <p:nvPr/>
        </p:nvSpPr>
        <p:spPr>
          <a:xfrm>
            <a:off x="7376845" y="863030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unsatisfactory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BAE3A6-BBF0-4629-AB71-D7F76D371BEC}"/>
              </a:ext>
            </a:extLst>
          </p:cNvPr>
          <p:cNvSpPr txBox="1"/>
          <p:nvPr/>
        </p:nvSpPr>
        <p:spPr>
          <a:xfrm>
            <a:off x="3419582" y="1418278"/>
            <a:ext cx="177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E545B-1BE0-48C1-A20F-C43CBBD4DC50}"/>
              </a:ext>
            </a:extLst>
          </p:cNvPr>
          <p:cNvSpPr txBox="1"/>
          <p:nvPr/>
        </p:nvSpPr>
        <p:spPr>
          <a:xfrm>
            <a:off x="2425732" y="1937764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22B854-D5B9-4051-BB73-CFFD67C9F891}"/>
              </a:ext>
            </a:extLst>
          </p:cNvPr>
          <p:cNvSpPr txBox="1"/>
          <p:nvPr/>
        </p:nvSpPr>
        <p:spPr>
          <a:xfrm>
            <a:off x="3640475" y="2526588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605F41-0A56-4DCC-A5D2-29B0AFD3AD79}"/>
              </a:ext>
            </a:extLst>
          </p:cNvPr>
          <p:cNvSpPr txBox="1"/>
          <p:nvPr/>
        </p:nvSpPr>
        <p:spPr>
          <a:xfrm>
            <a:off x="3689454" y="3035837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0769EB-692D-4AE6-9EC9-CFFA6C743D81}"/>
              </a:ext>
            </a:extLst>
          </p:cNvPr>
          <p:cNvSpPr txBox="1"/>
          <p:nvPr/>
        </p:nvSpPr>
        <p:spPr>
          <a:xfrm>
            <a:off x="5192195" y="4113434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0FA590-213A-4416-A6D3-4B6820AFC89C}"/>
              </a:ext>
            </a:extLst>
          </p:cNvPr>
          <p:cNvSpPr txBox="1"/>
          <p:nvPr/>
        </p:nvSpPr>
        <p:spPr>
          <a:xfrm>
            <a:off x="2989779" y="4699395"/>
            <a:ext cx="220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6F130B-2C6A-439E-9D9A-EA01BC419BC2}"/>
              </a:ext>
            </a:extLst>
          </p:cNvPr>
          <p:cNvSpPr txBox="1"/>
          <p:nvPr/>
        </p:nvSpPr>
        <p:spPr>
          <a:xfrm>
            <a:off x="2385668" y="5285356"/>
            <a:ext cx="226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297933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55AF3-88EC-4F7D-A042-31064D808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424543"/>
            <a:ext cx="10961914" cy="5752420"/>
          </a:xfrm>
        </p:spPr>
        <p:txBody>
          <a:bodyPr>
            <a:normAutofit fontScale="92500"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9.He feels very ………………………..to be a part of the team.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(pride)</a:t>
            </a:r>
            <a:endParaRPr lang="en-US" sz="2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en-US" sz="2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Students need to remember ………………………………..words.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(importance)</a:t>
            </a:r>
            <a:endParaRPr lang="en-US" sz="26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11.I need to …………………….my English speaking skill.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(improvement)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12.Many language ……………………..try to learn words by heart.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(learn)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13.They collected over 1000 ……………………………..for the petitions.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(sign)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14.We ………………………………. this club last year.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(organize)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15.These activities aim to help the young develop their public …………………….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(aware)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16.We need to save our …………… resources because they are limited only. </a:t>
            </a:r>
            <a:r>
              <a:rPr lang="en-US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(nature)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443B59-7FCF-4CBE-B375-343972AC8F4B}"/>
              </a:ext>
            </a:extLst>
          </p:cNvPr>
          <p:cNvSpPr txBox="1"/>
          <p:nvPr/>
        </p:nvSpPr>
        <p:spPr>
          <a:xfrm>
            <a:off x="2476072" y="450204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proud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7BBEDC-7311-474F-A74B-A6E7A7431D67}"/>
              </a:ext>
            </a:extLst>
          </p:cNvPr>
          <p:cNvSpPr txBox="1"/>
          <p:nvPr/>
        </p:nvSpPr>
        <p:spPr>
          <a:xfrm>
            <a:off x="4726113" y="1027417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76D4BE-FE0B-46AC-B60E-E2E40C4DAB07}"/>
              </a:ext>
            </a:extLst>
          </p:cNvPr>
          <p:cNvSpPr txBox="1"/>
          <p:nvPr/>
        </p:nvSpPr>
        <p:spPr>
          <a:xfrm>
            <a:off x="2270589" y="1588883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088D2-61A1-4A96-B7BA-4CA4CA9EFD72}"/>
              </a:ext>
            </a:extLst>
          </p:cNvPr>
          <p:cNvSpPr txBox="1"/>
          <p:nvPr/>
        </p:nvSpPr>
        <p:spPr>
          <a:xfrm>
            <a:off x="3092521" y="2265897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F4B1DD-591C-4FC7-B3D4-00F6E17BD450}"/>
              </a:ext>
            </a:extLst>
          </p:cNvPr>
          <p:cNvSpPr txBox="1"/>
          <p:nvPr/>
        </p:nvSpPr>
        <p:spPr>
          <a:xfrm>
            <a:off x="4320283" y="2896342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2265AF-B1B6-4C61-ADB1-2A648554CB88}"/>
              </a:ext>
            </a:extLst>
          </p:cNvPr>
          <p:cNvSpPr txBox="1"/>
          <p:nvPr/>
        </p:nvSpPr>
        <p:spPr>
          <a:xfrm>
            <a:off x="1864759" y="3642753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2B11D2-B2DB-4B17-9E19-0774DCD28103}"/>
              </a:ext>
            </a:extLst>
          </p:cNvPr>
          <p:cNvSpPr txBox="1"/>
          <p:nvPr/>
        </p:nvSpPr>
        <p:spPr>
          <a:xfrm>
            <a:off x="8291245" y="4304873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729CBB-80D7-4907-8195-5C189FAA185D}"/>
              </a:ext>
            </a:extLst>
          </p:cNvPr>
          <p:cNvSpPr txBox="1"/>
          <p:nvPr/>
        </p:nvSpPr>
        <p:spPr>
          <a:xfrm>
            <a:off x="3369922" y="5488908"/>
            <a:ext cx="245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</a:p>
        </p:txBody>
      </p:sp>
    </p:spTree>
    <p:extLst>
      <p:ext uri="{BB962C8B-B14F-4D97-AF65-F5344CB8AC3E}">
        <p14:creationId xmlns:p14="http://schemas.microsoft.com/office/powerpoint/2010/main" val="299988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446A-1C92-4F4D-A86E-080A743A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311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III.REWRITE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0563-AF2B-4172-9FFA-DDA237BA3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37" y="976045"/>
            <a:ext cx="10891463" cy="5200918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tabLst>
                <a:tab pos="2286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1.Lan takes part in recycling program.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Lan participates </a:t>
            </a:r>
            <a:r>
              <a:rPr lang="en-US" sz="2600" dirty="0">
                <a:ln>
                  <a:solidFill>
                    <a:schemeClr val="tx1"/>
                  </a:solidFill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</a:t>
            </a: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tabLst>
                <a:tab pos="2286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2.Hoa joins in recycling program.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en-US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takes  ………………………………………………………………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3.I learn English so that I can read English stories.</a:t>
            </a: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learn English in.............................................................................................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She is a good English speaker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She speaks ………………………………………………………………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19C9E4-0757-4581-B394-8D826CBDF60D}"/>
              </a:ext>
            </a:extLst>
          </p:cNvPr>
          <p:cNvSpPr/>
          <p:nvPr/>
        </p:nvSpPr>
        <p:spPr>
          <a:xfrm>
            <a:off x="3243941" y="1576105"/>
            <a:ext cx="3766456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recycling program.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04359B-7FA6-49E2-B833-3763CDF7BD92}"/>
              </a:ext>
            </a:extLst>
          </p:cNvPr>
          <p:cNvSpPr/>
          <p:nvPr/>
        </p:nvSpPr>
        <p:spPr>
          <a:xfrm>
            <a:off x="2231573" y="2912844"/>
            <a:ext cx="4376056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in recycling program.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988DFE-817A-4C05-9A07-46DDBB8195E7}"/>
              </a:ext>
            </a:extLst>
          </p:cNvPr>
          <p:cNvSpPr/>
          <p:nvPr/>
        </p:nvSpPr>
        <p:spPr>
          <a:xfrm>
            <a:off x="3352801" y="4243107"/>
            <a:ext cx="4376056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to read English stories.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8FA616-0642-4260-B62F-B48AD94BFC3A}"/>
              </a:ext>
            </a:extLst>
          </p:cNvPr>
          <p:cNvSpPr/>
          <p:nvPr/>
        </p:nvSpPr>
        <p:spPr>
          <a:xfrm>
            <a:off x="2471059" y="5368247"/>
            <a:ext cx="2743199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well.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81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87572-E5C5-471C-880B-4441F822A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5" y="769711"/>
            <a:ext cx="10994571" cy="4351338"/>
          </a:xfrm>
          <a:noFill/>
        </p:spPr>
        <p:txBody>
          <a:bodyPr/>
          <a:lstStyle/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tabLst>
                <a:tab pos="228600" algn="l"/>
                <a:tab pos="3829050" algn="l"/>
                <a:tab pos="621093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5.He is always proud of his family.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He always takes …………………………………………………………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tabLst>
                <a:tab pos="228600" algn="l"/>
                <a:tab pos="360045" algn="l"/>
                <a:tab pos="2160270" algn="l"/>
                <a:tab pos="3600450" algn="l"/>
                <a:tab pos="3829050" algn="l"/>
                <a:tab pos="540067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6.He studies hard so that he can get good marks.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2160270" algn="l"/>
                <a:tab pos="3600450" algn="l"/>
                <a:tab pos="540067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He studies hard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……………………………………………………</a:t>
            </a:r>
          </a:p>
          <a:p>
            <a:pPr marL="457200" marR="0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tabLst>
                <a:tab pos="228600" algn="l"/>
                <a:tab pos="382905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7.Nam loves reading books.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is ……………………………………………………………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03F8E-1C76-4844-91D5-E9383A9EF625}"/>
              </a:ext>
            </a:extLst>
          </p:cNvPr>
          <p:cNvSpPr/>
          <p:nvPr/>
        </p:nvSpPr>
        <p:spPr>
          <a:xfrm>
            <a:off x="3461653" y="1576105"/>
            <a:ext cx="3265715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pride in his family.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C1E3E0-FB4E-4367-831C-F9A8CA5B7509}"/>
              </a:ext>
            </a:extLst>
          </p:cNvPr>
          <p:cNvSpPr/>
          <p:nvPr/>
        </p:nvSpPr>
        <p:spPr>
          <a:xfrm>
            <a:off x="3842655" y="2688526"/>
            <a:ext cx="3766457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to get good marks.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88614-60E4-4ACB-A92A-FEA941BCDC66}"/>
              </a:ext>
            </a:extLst>
          </p:cNvPr>
          <p:cNvSpPr/>
          <p:nvPr/>
        </p:nvSpPr>
        <p:spPr>
          <a:xfrm>
            <a:off x="2209800" y="3844491"/>
            <a:ext cx="7766407" cy="51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 of / interested in / keen on  reading books.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8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1485</TotalTime>
  <Words>1156</Words>
  <Application>Microsoft Office PowerPoint</Application>
  <PresentationFormat>Widescreen</PresentationFormat>
  <Paragraphs>106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Algerian</vt:lpstr>
      <vt:lpstr>Arial</vt:lpstr>
      <vt:lpstr>Bernard MT Condensed</vt:lpstr>
      <vt:lpstr>Calibri</vt:lpstr>
      <vt:lpstr>Calibri Light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III.REWRITE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( UNIT 4 OUR PAST)</dc:title>
  <dc:creator>minhhang1527@gmail.com</dc:creator>
  <cp:lastModifiedBy>Nghi Trần</cp:lastModifiedBy>
  <cp:revision>41</cp:revision>
  <dcterms:created xsi:type="dcterms:W3CDTF">2021-10-11T09:34:10Z</dcterms:created>
  <dcterms:modified xsi:type="dcterms:W3CDTF">2021-11-28T05:55:48Z</dcterms:modified>
</cp:coreProperties>
</file>